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9" r:id="rId2"/>
    <p:sldId id="256" r:id="rId3"/>
    <p:sldId id="264" r:id="rId4"/>
    <p:sldId id="262" r:id="rId5"/>
    <p:sldId id="260" r:id="rId6"/>
    <p:sldId id="263" r:id="rId7"/>
    <p:sldId id="258" r:id="rId8"/>
    <p:sldId id="261" r:id="rId9"/>
    <p:sldId id="273" r:id="rId10"/>
    <p:sldId id="265" r:id="rId11"/>
    <p:sldId id="270" r:id="rId12"/>
    <p:sldId id="269" r:id="rId13"/>
    <p:sldId id="267" r:id="rId14"/>
    <p:sldId id="268" r:id="rId15"/>
    <p:sldId id="266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42E"/>
    <a:srgbClr val="FFFBD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2830" autoAdjust="0"/>
  </p:normalViewPr>
  <p:slideViewPr>
    <p:cSldViewPr>
      <p:cViewPr>
        <p:scale>
          <a:sx n="100" d="100"/>
          <a:sy n="100" d="100"/>
        </p:scale>
        <p:origin x="-300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87C70-E554-F141-9094-43DD6D841AFD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CBB1D-01E2-EE42-A4C0-54BCBEBD8F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CBB1D-01E2-EE42-A4C0-54BCBEBD8FF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CBB1D-01E2-EE42-A4C0-54BCBEBD8FF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name itself,</a:t>
            </a:r>
            <a:r>
              <a:rPr lang="en-US" baseline="0" dirty="0" smtClean="0"/>
              <a:t> Cinderella, which was given to her because she was famous for sitting in the cinders, shows how her identity is so confined to what others make of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CBB1D-01E2-EE42-A4C0-54BCBEBD8FF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Jack does</a:t>
            </a:r>
            <a:r>
              <a:rPr lang="en-US" baseline="0" dirty="0" smtClean="0"/>
              <a:t> steal from the giant. But it teaches children that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e've all got both light and dark inside us, both good and bad. What matters is the part we choose to act on. That's who we really are.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CBB1D-01E2-EE42-A4C0-54BCBEBD8FF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E7649-1E4A-411B-8ABF-8CE3B5E14A97}" type="datetimeFigureOut">
              <a:rPr lang="en-US" smtClean="0"/>
              <a:pPr/>
              <a:t>1/24/2011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youtube.com/watch?v=I6SdCDpvTnw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14800" y="152400"/>
            <a:ext cx="129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FFFFFF"/>
                </a:solidFill>
                <a:latin typeface="Edwardian Script ITC" pitchFamily="66" charset="0"/>
                <a:cs typeface="Impact"/>
              </a:rPr>
              <a:t>The</a:t>
            </a:r>
            <a:endParaRPr lang="en-US" sz="4800" b="1" dirty="0">
              <a:solidFill>
                <a:srgbClr val="FFFFFF"/>
              </a:solidFill>
              <a:latin typeface="Edwardian Script ITC" pitchFamily="66" charset="0"/>
              <a:cs typeface="Impac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29200" y="5334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FFFFFF"/>
                </a:solidFill>
                <a:latin typeface="Edwardian Script ITC" pitchFamily="66" charset="0"/>
                <a:cs typeface="Impact"/>
              </a:rPr>
              <a:t>Stickiness</a:t>
            </a:r>
            <a:endParaRPr lang="en-US" sz="4800" b="1" dirty="0">
              <a:solidFill>
                <a:srgbClr val="FFFFFF"/>
              </a:solidFill>
              <a:latin typeface="Edwardian Script ITC" pitchFamily="66" charset="0"/>
              <a:cs typeface="Impac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7000" y="1219200"/>
            <a:ext cx="83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FFFF"/>
                </a:solidFill>
                <a:latin typeface="Edwardian Script ITC" pitchFamily="66" charset="0"/>
                <a:cs typeface="Impact"/>
              </a:rPr>
              <a:t>of</a:t>
            </a:r>
            <a:endParaRPr lang="en-US" sz="4400" b="1" dirty="0">
              <a:solidFill>
                <a:srgbClr val="FFFFFF"/>
              </a:solidFill>
              <a:latin typeface="Edwardian Script ITC" pitchFamily="66" charset="0"/>
              <a:cs typeface="Impac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4200" y="19050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FFFFFF"/>
                </a:solidFill>
                <a:latin typeface="Edwardian Script ITC" pitchFamily="66" charset="0"/>
                <a:cs typeface="Impact"/>
              </a:rPr>
              <a:t>Fairytales</a:t>
            </a:r>
            <a:endParaRPr lang="en-US" sz="4800" b="1" dirty="0">
              <a:solidFill>
                <a:srgbClr val="FFFFFF"/>
              </a:solidFill>
              <a:latin typeface="Edwardian Script ITC" pitchFamily="66" charset="0"/>
              <a:cs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9667746_5fbd0816e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6550" r="-16550"/>
          <a:stretch>
            <a:fillRect/>
          </a:stretch>
        </p:blipFill>
        <p:spPr>
          <a:xfrm>
            <a:off x="-1600200" y="0"/>
            <a:ext cx="12469964" cy="6858000"/>
          </a:xfrm>
        </p:spPr>
      </p:pic>
      <p:sp>
        <p:nvSpPr>
          <p:cNvPr id="5" name="TextBox 4"/>
          <p:cNvSpPr txBox="1"/>
          <p:nvPr/>
        </p:nvSpPr>
        <p:spPr>
          <a:xfrm>
            <a:off x="304800" y="304800"/>
            <a:ext cx="571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000000"/>
                </a:solidFill>
                <a:latin typeface="Inkpen2 Script" charset="2"/>
                <a:cs typeface="Inkpen2 Script" charset="2"/>
              </a:rPr>
              <a:t>Universality in the </a:t>
            </a:r>
            <a:r>
              <a:rPr lang="en-US" sz="4800" normalizeH="1" dirty="0" smtClean="0">
                <a:solidFill>
                  <a:schemeClr val="bg1"/>
                </a:solidFill>
                <a:latin typeface="Inkpen2 Script" charset="2"/>
                <a:cs typeface="Inkpen2 Script" charset="2"/>
              </a:rPr>
              <a:t>Choice</a:t>
            </a:r>
            <a:endParaRPr lang="en-US" sz="4800" normalizeH="1" dirty="0">
              <a:solidFill>
                <a:schemeClr val="bg1"/>
              </a:solidFill>
              <a:latin typeface="Inkpen2 Script" charset="2"/>
              <a:cs typeface="Inkpen2 Script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5638800"/>
            <a:ext cx="502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FFFF"/>
                </a:solidFill>
                <a:latin typeface="Inkpen2 Script" charset="2"/>
                <a:cs typeface="Inkpen2 Script" charset="2"/>
              </a:rPr>
              <a:t>The Choice in the </a:t>
            </a:r>
            <a:r>
              <a:rPr lang="en-US" sz="4800" normalizeH="1" dirty="0" smtClean="0">
                <a:latin typeface="Inkpen2 Script" charset="2"/>
                <a:cs typeface="Inkpen2 Script" charset="2"/>
              </a:rPr>
              <a:t>Hand</a:t>
            </a:r>
            <a:endParaRPr lang="en-US" sz="4800" normalizeH="1" dirty="0">
              <a:latin typeface="Inkpen2 Script" charset="2"/>
              <a:cs typeface="Inkpen2 Script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2438400"/>
            <a:ext cx="77724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A42E"/>
                </a:solidFill>
                <a:latin typeface="Arial Black"/>
                <a:cs typeface="Arial Black"/>
              </a:rPr>
              <a:t>WHAT DO YOU FEEL THE MESSAGE OR MORAL OF CINDERELLA IS?</a:t>
            </a:r>
            <a:endParaRPr lang="en-US" sz="3600" dirty="0">
              <a:solidFill>
                <a:srgbClr val="FFA42E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 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6071"/>
            <a:ext cx="9144000" cy="6165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2133600"/>
            <a:ext cx="7467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 Black"/>
                <a:cs typeface="Arial Black"/>
              </a:rPr>
              <a:t>DO YOU FEEL THE MESSAGE AND MORALS IN THESE FAIRYTALES APPLY TO YOUR LIFE?</a:t>
            </a:r>
            <a:endParaRPr lang="en-US" sz="3600" dirty="0">
              <a:solidFill>
                <a:schemeClr val="accent6">
                  <a:lumMod val="40000"/>
                  <a:lumOff val="60000"/>
                </a:schemeClr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 25.png"/>
          <p:cNvPicPr>
            <a:picLocks noChangeAspect="1"/>
          </p:cNvPicPr>
          <p:nvPr/>
        </p:nvPicPr>
        <p:blipFill>
          <a:blip r:embed="rId2"/>
          <a:srcRect l="1667" t="1220" r="1666" b="1165"/>
          <a:stretch>
            <a:fillRect/>
          </a:stretch>
        </p:blipFill>
        <p:spPr>
          <a:xfrm>
            <a:off x="152400" y="381000"/>
            <a:ext cx="88392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20262724_98615a7cd9_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3134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19600" y="685800"/>
            <a:ext cx="40386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dirty="0" smtClean="0">
                <a:solidFill>
                  <a:srgbClr val="FFFFFF"/>
                </a:solidFill>
                <a:latin typeface="Didot"/>
                <a:cs typeface="Didot"/>
              </a:rPr>
              <a:t>“If we hope to </a:t>
            </a:r>
            <a:r>
              <a:rPr lang="en-US" sz="3100" dirty="0" smtClean="0">
                <a:solidFill>
                  <a:schemeClr val="accent2"/>
                </a:solidFill>
                <a:latin typeface="Didot"/>
                <a:cs typeface="Didot"/>
              </a:rPr>
              <a:t>live</a:t>
            </a:r>
            <a:r>
              <a:rPr lang="en-US" sz="3100" dirty="0" smtClean="0">
                <a:solidFill>
                  <a:srgbClr val="FFFFFF"/>
                </a:solidFill>
                <a:latin typeface="Didot"/>
                <a:cs typeface="Didot"/>
              </a:rPr>
              <a:t> not just moment to moment, but in true consciousness of our </a:t>
            </a:r>
            <a:r>
              <a:rPr lang="en-US" sz="3100" dirty="0" smtClean="0">
                <a:solidFill>
                  <a:srgbClr val="FEB80A"/>
                </a:solidFill>
                <a:latin typeface="Didot"/>
                <a:cs typeface="Didot"/>
              </a:rPr>
              <a:t>existence</a:t>
            </a:r>
            <a:r>
              <a:rPr lang="en-US" sz="3100" dirty="0" smtClean="0">
                <a:solidFill>
                  <a:srgbClr val="FFFFFF"/>
                </a:solidFill>
                <a:latin typeface="Didot"/>
                <a:cs typeface="Didot"/>
              </a:rPr>
              <a:t>, then our greatest need and most difficult achievement is to find </a:t>
            </a:r>
            <a:r>
              <a:rPr lang="en-US" sz="3100" dirty="0" smtClean="0">
                <a:solidFill>
                  <a:srgbClr val="FEB80A"/>
                </a:solidFill>
                <a:latin typeface="Didot"/>
                <a:cs typeface="Didot"/>
              </a:rPr>
              <a:t>meaning</a:t>
            </a:r>
            <a:r>
              <a:rPr lang="en-US" sz="3100" dirty="0" smtClean="0">
                <a:solidFill>
                  <a:srgbClr val="FFFFFF"/>
                </a:solidFill>
                <a:latin typeface="Didot"/>
                <a:cs typeface="Didot"/>
              </a:rPr>
              <a:t> in our lives.”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5400" y="5715000"/>
            <a:ext cx="3657600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dirty="0" smtClean="0">
                <a:solidFill>
                  <a:srgbClr val="FFFFFF"/>
                </a:solidFill>
                <a:latin typeface="Didot"/>
                <a:cs typeface="Didot"/>
              </a:rPr>
              <a:t>BrunoBettelheim</a:t>
            </a:r>
            <a:endParaRPr lang="en-US" sz="3100" dirty="0">
              <a:solidFill>
                <a:srgbClr val="FFFFFF"/>
              </a:solidFill>
              <a:latin typeface="Didot"/>
              <a:cs typeface="Dido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Acknowledgements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Didot"/>
                <a:cs typeface="Didot"/>
              </a:rPr>
              <a:t>I would first like to thank Dr. </a:t>
            </a:r>
            <a:r>
              <a:rPr lang="en-US" sz="2400" dirty="0" err="1" smtClean="0">
                <a:latin typeface="Didot"/>
                <a:cs typeface="Didot"/>
              </a:rPr>
              <a:t>Valenza</a:t>
            </a:r>
            <a:r>
              <a:rPr lang="en-US" sz="2400" dirty="0" smtClean="0">
                <a:latin typeface="Didot"/>
                <a:cs typeface="Didot"/>
              </a:rPr>
              <a:t>, for being my mentor, guide, and personal superhero in this project.</a:t>
            </a:r>
          </a:p>
          <a:p>
            <a:pPr>
              <a:buNone/>
            </a:pPr>
            <a:r>
              <a:rPr lang="en-US" sz="2400" dirty="0" smtClean="0">
                <a:latin typeface="Didot"/>
                <a:cs typeface="Didot"/>
              </a:rPr>
              <a:t>Mrs. Ward and Brianna Holland for editing my research projects.</a:t>
            </a:r>
          </a:p>
          <a:p>
            <a:pPr>
              <a:buNone/>
            </a:pPr>
            <a:r>
              <a:rPr lang="en-US" sz="2400" dirty="0" smtClean="0">
                <a:latin typeface="Didot"/>
                <a:cs typeface="Didot"/>
              </a:rPr>
              <a:t>And anyone who participated in my survey and helped me understand the teenage opinion on fairytales.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>
                <a:latin typeface="Didot"/>
                <a:cs typeface="Didot"/>
              </a:rPr>
              <a:t>Works Cited</a:t>
            </a:r>
            <a:endParaRPr lang="en-US" sz="3400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200" dirty="0" err="1" smtClean="0">
                <a:latin typeface="Didot"/>
                <a:cs typeface="Didot"/>
              </a:rPr>
              <a:t>Giral</a:t>
            </a:r>
            <a:r>
              <a:rPr lang="en-US" sz="1200" dirty="0" smtClean="0">
                <a:latin typeface="Didot"/>
                <a:cs typeface="Didot"/>
              </a:rPr>
              <a:t>, Joseph. </a:t>
            </a:r>
            <a:r>
              <a:rPr lang="en-US" sz="1200" i="1" dirty="0" smtClean="0">
                <a:latin typeface="Didot"/>
                <a:cs typeface="Didot"/>
              </a:rPr>
              <a:t>Precious. 16 June 2005. </a:t>
            </a:r>
            <a:r>
              <a:rPr lang="en-US" sz="1200" i="1" dirty="0" err="1" smtClean="0">
                <a:latin typeface="Didot"/>
                <a:cs typeface="Didot"/>
              </a:rPr>
              <a:t>Flickr</a:t>
            </a:r>
            <a:r>
              <a:rPr lang="en-US" sz="1200" i="1" dirty="0" smtClean="0">
                <a:latin typeface="Didot"/>
                <a:cs typeface="Didot"/>
              </a:rPr>
              <a:t>. Web.</a:t>
            </a:r>
            <a:endParaRPr lang="en-US" sz="1200" dirty="0" smtClean="0">
              <a:latin typeface="Didot"/>
              <a:cs typeface="Didot"/>
            </a:endParaRPr>
          </a:p>
          <a:p>
            <a:pPr>
              <a:buNone/>
            </a:pPr>
            <a:r>
              <a:rPr lang="en-US" sz="1200" i="1" dirty="0" smtClean="0">
                <a:latin typeface="Didot"/>
                <a:cs typeface="Didot"/>
              </a:rPr>
              <a:t>&lt;http://</a:t>
            </a:r>
            <a:r>
              <a:rPr lang="en-US" sz="1200" i="1" dirty="0" err="1" smtClean="0">
                <a:latin typeface="Didot"/>
                <a:cs typeface="Didot"/>
              </a:rPr>
              <a:t>www.flickr.com</a:t>
            </a:r>
            <a:r>
              <a:rPr lang="en-US" sz="1200" i="1" dirty="0" smtClean="0">
                <a:latin typeface="Didot"/>
                <a:cs typeface="Didot"/>
              </a:rPr>
              <a:t>/</a:t>
            </a:r>
          </a:p>
          <a:p>
            <a:r>
              <a:rPr lang="en-US" sz="1200" dirty="0" smtClean="0">
                <a:latin typeface="Didot"/>
                <a:cs typeface="Didot"/>
              </a:rPr>
              <a:t>C, </a:t>
            </a:r>
            <a:r>
              <a:rPr lang="en-US" sz="1200" dirty="0" err="1" smtClean="0">
                <a:latin typeface="Didot"/>
                <a:cs typeface="Didot"/>
              </a:rPr>
              <a:t>Kristian</a:t>
            </a:r>
            <a:r>
              <a:rPr lang="en-US" sz="1200" dirty="0" smtClean="0">
                <a:latin typeface="Didot"/>
                <a:cs typeface="Didot"/>
              </a:rPr>
              <a:t>. </a:t>
            </a:r>
            <a:r>
              <a:rPr lang="en-US" sz="1200" i="1" dirty="0" smtClean="0">
                <a:latin typeface="Didot"/>
                <a:cs typeface="Didot"/>
              </a:rPr>
              <a:t>Jack and the beanstalk 2.0. 2009. </a:t>
            </a:r>
            <a:r>
              <a:rPr lang="en-US" sz="1200" i="1" dirty="0" err="1" smtClean="0">
                <a:latin typeface="Didot"/>
                <a:cs typeface="Didot"/>
              </a:rPr>
              <a:t>Flickr</a:t>
            </a:r>
            <a:r>
              <a:rPr lang="en-US" sz="1200" i="1" dirty="0" smtClean="0">
                <a:latin typeface="Didot"/>
                <a:cs typeface="Didot"/>
              </a:rPr>
              <a:t>. Web. 10 Jan. 2011.     </a:t>
            </a:r>
          </a:p>
          <a:p>
            <a:pPr>
              <a:buNone/>
            </a:pPr>
            <a:r>
              <a:rPr lang="en-US" sz="1200" i="1" dirty="0" smtClean="0">
                <a:latin typeface="Didot"/>
                <a:cs typeface="Didot"/>
              </a:rPr>
              <a:t>	 &lt;http://</a:t>
            </a:r>
            <a:r>
              <a:rPr lang="en-US" sz="1200" i="1" dirty="0" err="1" smtClean="0">
                <a:latin typeface="Didot"/>
                <a:cs typeface="Didot"/>
              </a:rPr>
              <a:t>www.flickr.com</a:t>
            </a:r>
            <a:r>
              <a:rPr lang="en-US" sz="1200" i="1" dirty="0" smtClean="0">
                <a:latin typeface="Didot"/>
                <a:cs typeface="Didot"/>
              </a:rPr>
              <a:t>&gt;.</a:t>
            </a:r>
          </a:p>
          <a:p>
            <a:r>
              <a:rPr lang="en-US" sz="1200" dirty="0" err="1" smtClean="0">
                <a:latin typeface="Didot"/>
                <a:cs typeface="Didot"/>
              </a:rPr>
              <a:t>Fromont</a:t>
            </a:r>
            <a:r>
              <a:rPr lang="en-US" sz="1200" dirty="0" smtClean="0">
                <a:latin typeface="Didot"/>
                <a:cs typeface="Didot"/>
              </a:rPr>
              <a:t>, Andre. </a:t>
            </a:r>
            <a:r>
              <a:rPr lang="en-US" sz="1200" i="1" dirty="0" err="1" smtClean="0">
                <a:latin typeface="Didot"/>
                <a:cs typeface="Didot"/>
              </a:rPr>
              <a:t>Tête</a:t>
            </a:r>
            <a:r>
              <a:rPr lang="en-US" sz="1200" i="1" dirty="0" smtClean="0">
                <a:latin typeface="Didot"/>
                <a:cs typeface="Didot"/>
              </a:rPr>
              <a:t> de </a:t>
            </a:r>
            <a:r>
              <a:rPr lang="en-US" sz="1200" i="1" dirty="0" err="1" smtClean="0">
                <a:latin typeface="Didot"/>
                <a:cs typeface="Didot"/>
              </a:rPr>
              <a:t>loup</a:t>
            </a:r>
            <a:r>
              <a:rPr lang="en-US" sz="1200" i="1" dirty="0" smtClean="0">
                <a:latin typeface="Didot"/>
                <a:cs typeface="Didot"/>
              </a:rPr>
              <a:t>. </a:t>
            </a:r>
            <a:r>
              <a:rPr lang="en-US" sz="1200" i="1" dirty="0" err="1" smtClean="0">
                <a:latin typeface="Didot"/>
                <a:cs typeface="Didot"/>
              </a:rPr>
              <a:t>N.d</a:t>
            </a:r>
            <a:r>
              <a:rPr lang="en-US" sz="1200" i="1" dirty="0" smtClean="0">
                <a:latin typeface="Didot"/>
                <a:cs typeface="Didot"/>
              </a:rPr>
              <a:t>. </a:t>
            </a:r>
            <a:r>
              <a:rPr lang="en-US" sz="1200" i="1" dirty="0" err="1" smtClean="0">
                <a:latin typeface="Didot"/>
                <a:cs typeface="Didot"/>
              </a:rPr>
              <a:t>Flickr</a:t>
            </a:r>
            <a:r>
              <a:rPr lang="en-US" sz="1200" i="1" dirty="0" smtClean="0">
                <a:latin typeface="Didot"/>
                <a:cs typeface="Didot"/>
              </a:rPr>
              <a:t>. Web. 6 Jan. 2011.      </a:t>
            </a:r>
          </a:p>
          <a:p>
            <a:pPr>
              <a:buNone/>
            </a:pPr>
            <a:r>
              <a:rPr lang="en-US" sz="1200" i="1" dirty="0" smtClean="0">
                <a:latin typeface="Didot"/>
                <a:cs typeface="Didot"/>
              </a:rPr>
              <a:t>&lt;http://</a:t>
            </a:r>
            <a:r>
              <a:rPr lang="en-US" sz="1200" i="1" dirty="0" err="1" smtClean="0">
                <a:latin typeface="Didot"/>
                <a:cs typeface="Didot"/>
              </a:rPr>
              <a:t>www.flickr.com</a:t>
            </a:r>
            <a:r>
              <a:rPr lang="en-US" sz="1200" i="1" dirty="0" smtClean="0">
                <a:latin typeface="Didot"/>
                <a:cs typeface="Didot"/>
              </a:rPr>
              <a:t>&gt;.</a:t>
            </a:r>
          </a:p>
          <a:p>
            <a:r>
              <a:rPr lang="en-US" sz="1200" i="1" dirty="0" smtClean="0">
                <a:latin typeface="Didot"/>
                <a:cs typeface="Didot"/>
              </a:rPr>
              <a:t>Profile. 2007. </a:t>
            </a:r>
            <a:r>
              <a:rPr lang="en-US" sz="1200" i="1" dirty="0" err="1" smtClean="0">
                <a:latin typeface="Didot"/>
                <a:cs typeface="Didot"/>
              </a:rPr>
              <a:t>Flickr</a:t>
            </a:r>
            <a:r>
              <a:rPr lang="en-US" sz="1200" i="1" dirty="0" smtClean="0">
                <a:latin typeface="Didot"/>
                <a:cs typeface="Didot"/>
              </a:rPr>
              <a:t>. Web. 12 Jan. 2011. </a:t>
            </a:r>
          </a:p>
          <a:p>
            <a:pPr>
              <a:buNone/>
            </a:pPr>
            <a:r>
              <a:rPr lang="en-US" sz="1200" i="1" dirty="0" smtClean="0">
                <a:latin typeface="Didot"/>
                <a:cs typeface="Didot"/>
              </a:rPr>
              <a:t>&lt;http://</a:t>
            </a:r>
            <a:r>
              <a:rPr lang="en-US" sz="1200" i="1" dirty="0" err="1" smtClean="0">
                <a:latin typeface="Didot"/>
                <a:cs typeface="Didot"/>
              </a:rPr>
              <a:t>www.flickr.com</a:t>
            </a:r>
            <a:r>
              <a:rPr lang="en-US" sz="1200" i="1" dirty="0" smtClean="0">
                <a:latin typeface="Didot"/>
                <a:cs typeface="Didot"/>
              </a:rPr>
              <a:t>&gt;.</a:t>
            </a:r>
          </a:p>
          <a:p>
            <a:r>
              <a:rPr lang="en-US" sz="1200" dirty="0" err="1" smtClean="0">
                <a:latin typeface="Didot"/>
                <a:cs typeface="Didot"/>
              </a:rPr>
              <a:t>Gualtiero</a:t>
            </a:r>
            <a:r>
              <a:rPr lang="en-US" sz="1200" dirty="0" smtClean="0">
                <a:latin typeface="Didot"/>
                <a:cs typeface="Didot"/>
              </a:rPr>
              <a:t>. </a:t>
            </a:r>
            <a:r>
              <a:rPr lang="en-US" sz="1200" i="1" dirty="0" err="1" smtClean="0">
                <a:latin typeface="Didot"/>
                <a:cs typeface="Didot"/>
              </a:rPr>
              <a:t>Notturno</a:t>
            </a:r>
            <a:r>
              <a:rPr lang="en-US" sz="1200" i="1" dirty="0" smtClean="0">
                <a:latin typeface="Didot"/>
                <a:cs typeface="Didot"/>
              </a:rPr>
              <a:t>. 2004. </a:t>
            </a:r>
            <a:r>
              <a:rPr lang="en-US" sz="1200" i="1" dirty="0" err="1" smtClean="0">
                <a:latin typeface="Didot"/>
                <a:cs typeface="Didot"/>
              </a:rPr>
              <a:t>Flickr</a:t>
            </a:r>
            <a:r>
              <a:rPr lang="en-US" sz="1200" i="1" dirty="0" smtClean="0">
                <a:latin typeface="Didot"/>
                <a:cs typeface="Didot"/>
              </a:rPr>
              <a:t>. Web. 3 Jan. 2011.      </a:t>
            </a:r>
          </a:p>
          <a:p>
            <a:pPr>
              <a:buNone/>
            </a:pPr>
            <a:r>
              <a:rPr lang="en-US" sz="1200" i="1" dirty="0" smtClean="0">
                <a:latin typeface="Didot"/>
                <a:cs typeface="Didot"/>
              </a:rPr>
              <a:t>&lt;http://</a:t>
            </a:r>
            <a:r>
              <a:rPr lang="en-US" sz="1200" i="1" dirty="0" err="1" smtClean="0">
                <a:latin typeface="Didot"/>
                <a:cs typeface="Didot"/>
              </a:rPr>
              <a:t>www.flickr.com</a:t>
            </a:r>
            <a:r>
              <a:rPr lang="en-US" sz="1200" i="1" dirty="0" smtClean="0">
                <a:latin typeface="Didot"/>
                <a:cs typeface="Didot"/>
              </a:rPr>
              <a:t>&gt;.</a:t>
            </a:r>
          </a:p>
          <a:p>
            <a:r>
              <a:rPr lang="en-US" sz="1200" dirty="0" err="1" smtClean="0">
                <a:latin typeface="Didot"/>
                <a:cs typeface="Didot"/>
              </a:rPr>
              <a:t>Pallaro</a:t>
            </a:r>
            <a:r>
              <a:rPr lang="en-US" sz="1200" dirty="0" smtClean="0">
                <a:latin typeface="Didot"/>
                <a:cs typeface="Didot"/>
              </a:rPr>
              <a:t>, </a:t>
            </a:r>
            <a:r>
              <a:rPr lang="en-US" sz="1200" dirty="0" err="1" smtClean="0">
                <a:latin typeface="Didot"/>
                <a:cs typeface="Didot"/>
              </a:rPr>
              <a:t>Giorgia</a:t>
            </a:r>
            <a:r>
              <a:rPr lang="en-US" sz="1200" dirty="0" smtClean="0">
                <a:latin typeface="Didot"/>
                <a:cs typeface="Didot"/>
              </a:rPr>
              <a:t>. </a:t>
            </a:r>
            <a:r>
              <a:rPr lang="en-US" sz="1200" i="1" dirty="0" smtClean="0">
                <a:latin typeface="Didot"/>
                <a:cs typeface="Didot"/>
              </a:rPr>
              <a:t>Secret. 2010. </a:t>
            </a:r>
            <a:r>
              <a:rPr lang="en-US" sz="1200" i="1" dirty="0" err="1" smtClean="0">
                <a:latin typeface="Didot"/>
                <a:cs typeface="Didot"/>
              </a:rPr>
              <a:t>Flickr</a:t>
            </a:r>
            <a:r>
              <a:rPr lang="en-US" sz="1200" i="1" dirty="0" smtClean="0">
                <a:latin typeface="Didot"/>
                <a:cs typeface="Didot"/>
              </a:rPr>
              <a:t>. Web. 3 Jan. 2011.      </a:t>
            </a:r>
          </a:p>
          <a:p>
            <a:pPr>
              <a:buNone/>
            </a:pPr>
            <a:r>
              <a:rPr lang="en-US" sz="1200" i="1" dirty="0" smtClean="0">
                <a:latin typeface="Didot"/>
                <a:cs typeface="Didot"/>
              </a:rPr>
              <a:t>&lt;http://</a:t>
            </a:r>
            <a:r>
              <a:rPr lang="en-US" sz="1200" i="1" dirty="0" err="1" smtClean="0">
                <a:latin typeface="Didot"/>
                <a:cs typeface="Didot"/>
              </a:rPr>
              <a:t>www.flickr.com</a:t>
            </a:r>
            <a:r>
              <a:rPr lang="en-US" sz="1200" i="1" dirty="0" smtClean="0">
                <a:latin typeface="Didot"/>
                <a:cs typeface="Didot"/>
              </a:rPr>
              <a:t>&gt;</a:t>
            </a:r>
          </a:p>
          <a:p>
            <a:r>
              <a:rPr lang="en-US" sz="1200" dirty="0" err="1" smtClean="0">
                <a:latin typeface="Didot"/>
                <a:cs typeface="Didot"/>
              </a:rPr>
              <a:t>Kuropatwa</a:t>
            </a:r>
            <a:r>
              <a:rPr lang="en-US" sz="1200" dirty="0" smtClean="0">
                <a:latin typeface="Didot"/>
                <a:cs typeface="Didot"/>
              </a:rPr>
              <a:t>, Darren. </a:t>
            </a:r>
            <a:r>
              <a:rPr lang="en-US" sz="1200" i="1" dirty="0" smtClean="0">
                <a:latin typeface="Didot"/>
                <a:cs typeface="Didot"/>
              </a:rPr>
              <a:t>Learning Pivots on Who We See Ourselves Capable of Becoming. 2010. </a:t>
            </a:r>
            <a:r>
              <a:rPr lang="en-US" sz="1200" i="1" dirty="0" err="1" smtClean="0">
                <a:latin typeface="Didot"/>
                <a:cs typeface="Didot"/>
              </a:rPr>
              <a:t>Flickr</a:t>
            </a:r>
            <a:r>
              <a:rPr lang="en-US" sz="1200" i="1" dirty="0" smtClean="0">
                <a:latin typeface="Didot"/>
                <a:cs typeface="Didot"/>
              </a:rPr>
              <a:t>. Web. 12 Jan. 2011. </a:t>
            </a:r>
          </a:p>
          <a:p>
            <a:pPr>
              <a:buNone/>
            </a:pPr>
            <a:r>
              <a:rPr lang="en-US" sz="1200" i="1" dirty="0" smtClean="0">
                <a:latin typeface="Didot"/>
                <a:cs typeface="Didot"/>
              </a:rPr>
              <a:t>&lt;http://</a:t>
            </a:r>
            <a:r>
              <a:rPr lang="en-US" sz="1200" i="1" dirty="0" err="1" smtClean="0">
                <a:latin typeface="Didot"/>
                <a:cs typeface="Didot"/>
              </a:rPr>
              <a:t>www.flickr.com</a:t>
            </a:r>
            <a:r>
              <a:rPr lang="en-US" sz="1200" i="1" dirty="0" smtClean="0">
                <a:latin typeface="Didot"/>
                <a:cs typeface="Didot"/>
              </a:rPr>
              <a:t>&gt;</a:t>
            </a:r>
          </a:p>
          <a:p>
            <a:r>
              <a:rPr lang="en-US" sz="1200" i="1" dirty="0" err="1" smtClean="0">
                <a:latin typeface="Didot"/>
                <a:cs typeface="Didot"/>
              </a:rPr>
              <a:t>Flutterby</a:t>
            </a:r>
            <a:r>
              <a:rPr lang="en-US" sz="1200" i="1" dirty="0" smtClean="0">
                <a:latin typeface="Didot"/>
                <a:cs typeface="Didot"/>
              </a:rPr>
              <a:t>. 2008. </a:t>
            </a:r>
            <a:r>
              <a:rPr lang="en-US" sz="1200" i="1" dirty="0" err="1" smtClean="0">
                <a:latin typeface="Didot"/>
                <a:cs typeface="Didot"/>
              </a:rPr>
              <a:t>Flickr</a:t>
            </a:r>
            <a:r>
              <a:rPr lang="en-US" sz="1200" i="1" dirty="0" smtClean="0">
                <a:latin typeface="Didot"/>
                <a:cs typeface="Didot"/>
              </a:rPr>
              <a:t>. Web. 13 Jan. 2011.</a:t>
            </a:r>
          </a:p>
          <a:p>
            <a:pPr>
              <a:buNone/>
            </a:pPr>
            <a:r>
              <a:rPr lang="en-US" sz="1200" i="1" dirty="0" smtClean="0">
                <a:latin typeface="Didot"/>
                <a:cs typeface="Didot"/>
              </a:rPr>
              <a:t>&lt;http://</a:t>
            </a:r>
            <a:r>
              <a:rPr lang="en-US" sz="1200" i="1" dirty="0" err="1" smtClean="0">
                <a:latin typeface="Didot"/>
                <a:cs typeface="Didot"/>
              </a:rPr>
              <a:t>www.flickr.com</a:t>
            </a:r>
            <a:r>
              <a:rPr lang="en-US" sz="1200" i="1" dirty="0" smtClean="0">
                <a:latin typeface="Didot"/>
                <a:cs typeface="Didot"/>
              </a:rPr>
              <a:t>&gt;.</a:t>
            </a:r>
            <a:endParaRPr lang="en-US" sz="1200" dirty="0" smtClean="0">
              <a:latin typeface="Didot"/>
              <a:cs typeface="Didot"/>
            </a:endParaRPr>
          </a:p>
          <a:p>
            <a:r>
              <a:rPr lang="en-US" sz="1200" dirty="0" smtClean="0">
                <a:latin typeface="Didot"/>
                <a:cs typeface="Didot"/>
              </a:rPr>
              <a:t>Bettelheim, Bruno. </a:t>
            </a:r>
            <a:r>
              <a:rPr lang="en-US" sz="1200" i="1" dirty="0" smtClean="0">
                <a:latin typeface="Didot"/>
                <a:cs typeface="Didot"/>
              </a:rPr>
              <a:t>The Uses of Enchantment: The meaning and Importance of FairyTales</a:t>
            </a:r>
            <a:r>
              <a:rPr lang="en-US" sz="1200" dirty="0" smtClean="0">
                <a:latin typeface="Didot"/>
                <a:cs typeface="Didot"/>
              </a:rPr>
              <a:t>. New </a:t>
            </a:r>
          </a:p>
          <a:p>
            <a:pPr>
              <a:buNone/>
            </a:pPr>
            <a:r>
              <a:rPr lang="en-US" sz="1200" dirty="0" smtClean="0">
                <a:latin typeface="Didot"/>
                <a:cs typeface="Didot"/>
              </a:rPr>
              <a:t>	York: Alfred A. Knopf, inc., 1975. Print.</a:t>
            </a:r>
          </a:p>
          <a:p>
            <a:endParaRPr lang="en-US" sz="1200" dirty="0" smtClean="0">
              <a:latin typeface="Didot"/>
              <a:cs typeface="Didot"/>
            </a:endParaRPr>
          </a:p>
          <a:p>
            <a:pPr>
              <a:buNone/>
            </a:pPr>
            <a:r>
              <a:rPr lang="en-US" sz="1400" dirty="0" smtClean="0"/>
              <a:t>  </a:t>
            </a:r>
          </a:p>
          <a:p>
            <a:pPr>
              <a:buNone/>
            </a:pPr>
            <a:endParaRPr lang="en-US" sz="1400" dirty="0" smtClean="0">
              <a:latin typeface="Didot"/>
              <a:cs typeface="Dido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86400"/>
          </a:xfrm>
        </p:spPr>
        <p:txBody>
          <a:bodyPr>
            <a:normAutofit/>
          </a:bodyPr>
          <a:lstStyle/>
          <a:p>
            <a:r>
              <a:rPr lang="en-US" sz="1200" dirty="0" smtClean="0">
                <a:latin typeface="Didot"/>
                <a:cs typeface="Didot"/>
              </a:rPr>
              <a:t>Bolen, Jean </a:t>
            </a:r>
            <a:r>
              <a:rPr lang="en-US" sz="1200" dirty="0" err="1" smtClean="0">
                <a:latin typeface="Didot"/>
                <a:cs typeface="Didot"/>
              </a:rPr>
              <a:t>Shinoda</a:t>
            </a:r>
            <a:r>
              <a:rPr lang="en-US" sz="1200" dirty="0" smtClean="0">
                <a:latin typeface="Didot"/>
                <a:cs typeface="Didot"/>
              </a:rPr>
              <a:t>. </a:t>
            </a:r>
            <a:r>
              <a:rPr lang="en-US" sz="1200" i="1" dirty="0" smtClean="0">
                <a:latin typeface="Didot"/>
                <a:cs typeface="Didot"/>
              </a:rPr>
              <a:t>Goddesses in Everywoman: A New Psychology of Women</a:t>
            </a:r>
            <a:r>
              <a:rPr lang="en-US" sz="1200" dirty="0" smtClean="0">
                <a:latin typeface="Didot"/>
                <a:cs typeface="Didot"/>
              </a:rPr>
              <a:t>. New York: </a:t>
            </a:r>
          </a:p>
          <a:p>
            <a:pPr>
              <a:buNone/>
            </a:pPr>
            <a:r>
              <a:rPr lang="en-US" sz="1200" dirty="0" smtClean="0">
                <a:latin typeface="Didot"/>
                <a:cs typeface="Didot"/>
              </a:rPr>
              <a:t>		Harper Perennial, 1984. </a:t>
            </a:r>
            <a:r>
              <a:rPr lang="en-US" sz="1200" i="1" dirty="0" smtClean="0">
                <a:latin typeface="Didot"/>
                <a:cs typeface="Didot"/>
              </a:rPr>
              <a:t>Google Book Search</a:t>
            </a:r>
            <a:r>
              <a:rPr lang="en-US" sz="1200" dirty="0" smtClean="0">
                <a:latin typeface="Didot"/>
                <a:cs typeface="Didot"/>
              </a:rPr>
              <a:t>. Web. 19 Dec. 2010. </a:t>
            </a:r>
          </a:p>
          <a:p>
            <a:pPr>
              <a:buNone/>
            </a:pPr>
            <a:r>
              <a:rPr lang="en-US" sz="1200" dirty="0" smtClean="0">
                <a:latin typeface="Didot"/>
                <a:cs typeface="Didot"/>
              </a:rPr>
              <a:t>             	&lt;http://</a:t>
            </a:r>
            <a:r>
              <a:rPr lang="en-US" sz="1200" dirty="0" err="1" smtClean="0">
                <a:latin typeface="Didot"/>
                <a:cs typeface="Didot"/>
              </a:rPr>
              <a:t>www.google.com</a:t>
            </a:r>
            <a:r>
              <a:rPr lang="en-US" sz="1200" dirty="0" smtClean="0">
                <a:latin typeface="Didot"/>
                <a:cs typeface="Didot"/>
              </a:rPr>
              <a:t>&gt;.</a:t>
            </a:r>
            <a:endParaRPr lang="en-US" sz="1200" dirty="0" smtClean="0"/>
          </a:p>
          <a:p>
            <a:r>
              <a:rPr lang="en-US" sz="1200" dirty="0" smtClean="0">
                <a:latin typeface="Didot"/>
                <a:cs typeface="Didot"/>
              </a:rPr>
              <a:t>Campbell, Joseph. "The </a:t>
            </a:r>
            <a:r>
              <a:rPr lang="en-US" sz="1200" dirty="0" err="1" smtClean="0">
                <a:latin typeface="Didot"/>
                <a:cs typeface="Didot"/>
              </a:rPr>
              <a:t>Monomyth</a:t>
            </a:r>
            <a:r>
              <a:rPr lang="en-US" sz="1200" dirty="0" smtClean="0">
                <a:latin typeface="Didot"/>
                <a:cs typeface="Didot"/>
              </a:rPr>
              <a:t>: The Hero and the God." Introduction. </a:t>
            </a:r>
            <a:r>
              <a:rPr lang="en-US" sz="1200" i="1" dirty="0" smtClean="0">
                <a:latin typeface="Didot"/>
                <a:cs typeface="Didot"/>
              </a:rPr>
              <a:t>The Hero </a:t>
            </a:r>
            <a:endParaRPr lang="en-US" sz="1200" dirty="0" smtClean="0">
              <a:latin typeface="Didot"/>
              <a:cs typeface="Didot"/>
            </a:endParaRPr>
          </a:p>
          <a:p>
            <a:pPr>
              <a:buNone/>
            </a:pPr>
            <a:r>
              <a:rPr lang="en-US" sz="1200" dirty="0" smtClean="0">
                <a:latin typeface="Didot"/>
                <a:cs typeface="Didot"/>
              </a:rPr>
              <a:t>             </a:t>
            </a:r>
            <a:r>
              <a:rPr lang="en-US" sz="1200" i="1" dirty="0" smtClean="0">
                <a:latin typeface="Didot"/>
                <a:cs typeface="Didot"/>
              </a:rPr>
              <a:t>with a Thousand Faces</a:t>
            </a:r>
            <a:r>
              <a:rPr lang="en-US" sz="1200" dirty="0" smtClean="0">
                <a:latin typeface="Didot"/>
                <a:cs typeface="Didot"/>
              </a:rPr>
              <a:t>. By Campbell. 3rd ed. 1949. Novato: New World </a:t>
            </a:r>
          </a:p>
          <a:p>
            <a:pPr>
              <a:buNone/>
            </a:pPr>
            <a:r>
              <a:rPr lang="en-US" sz="1200" dirty="0" smtClean="0">
                <a:latin typeface="Didot"/>
                <a:cs typeface="Didot"/>
              </a:rPr>
              <a:t>             Library, 2008. 23-31. </a:t>
            </a:r>
            <a:r>
              <a:rPr lang="en-US" sz="1200" i="1" dirty="0" smtClean="0">
                <a:latin typeface="Didot"/>
                <a:cs typeface="Didot"/>
              </a:rPr>
              <a:t>Google Book Search</a:t>
            </a:r>
            <a:r>
              <a:rPr lang="en-US" sz="1200" dirty="0" smtClean="0">
                <a:latin typeface="Didot"/>
                <a:cs typeface="Didot"/>
              </a:rPr>
              <a:t>. Web. 19 Dec. 2010. </a:t>
            </a:r>
          </a:p>
          <a:p>
            <a:pPr>
              <a:buNone/>
            </a:pPr>
            <a:r>
              <a:rPr lang="en-US" sz="1200" dirty="0" smtClean="0">
                <a:latin typeface="Didot"/>
                <a:cs typeface="Didot"/>
              </a:rPr>
              <a:t>            	&lt;http://</a:t>
            </a:r>
            <a:r>
              <a:rPr lang="en-US" sz="1200" dirty="0" err="1" smtClean="0">
                <a:latin typeface="Didot"/>
                <a:cs typeface="Didot"/>
              </a:rPr>
              <a:t>www.google.com</a:t>
            </a:r>
            <a:r>
              <a:rPr lang="en-US" sz="1200" dirty="0" smtClean="0">
                <a:latin typeface="Didot"/>
                <a:cs typeface="Didot"/>
              </a:rPr>
              <a:t>&gt;.</a:t>
            </a:r>
          </a:p>
          <a:p>
            <a:r>
              <a:rPr lang="en-US" sz="1200" dirty="0" smtClean="0">
                <a:latin typeface="Didot"/>
                <a:cs typeface="Didot"/>
              </a:rPr>
              <a:t>Delaney, Bill. "Perrault's </a:t>
            </a:r>
            <a:r>
              <a:rPr lang="en-US" sz="1200" i="1" dirty="0" smtClean="0">
                <a:latin typeface="Didot"/>
                <a:cs typeface="Didot"/>
              </a:rPr>
              <a:t>Little Red Riding Hood</a:t>
            </a:r>
            <a:r>
              <a:rPr lang="en-US" sz="1200" dirty="0" smtClean="0">
                <a:latin typeface="Didot"/>
                <a:cs typeface="Didot"/>
              </a:rPr>
              <a:t>." </a:t>
            </a:r>
            <a:r>
              <a:rPr lang="en-US" sz="1200" i="1" dirty="0" smtClean="0">
                <a:latin typeface="Didot"/>
                <a:cs typeface="Didot"/>
              </a:rPr>
              <a:t>Explicator</a:t>
            </a:r>
            <a:r>
              <a:rPr lang="en-US" sz="1200" dirty="0" smtClean="0">
                <a:latin typeface="Didot"/>
                <a:cs typeface="Didot"/>
              </a:rPr>
              <a:t> 64.2 (Winter 2006): 69-71. Rpt. in </a:t>
            </a:r>
          </a:p>
          <a:p>
            <a:pPr>
              <a:buNone/>
            </a:pPr>
            <a:r>
              <a:rPr lang="en-US" sz="1200" i="1" dirty="0" smtClean="0">
                <a:latin typeface="Didot"/>
                <a:cs typeface="Didot"/>
              </a:rPr>
              <a:t>		Children's Literature Review</a:t>
            </a:r>
            <a:r>
              <a:rPr lang="en-US" sz="1200" dirty="0" smtClean="0">
                <a:latin typeface="Didot"/>
                <a:cs typeface="Didot"/>
              </a:rPr>
              <a:t>. Ed. Tom Burns. Vol. 134. Detroit: Gale, 2008. </a:t>
            </a:r>
            <a:r>
              <a:rPr lang="en-US" sz="1200" i="1" dirty="0" smtClean="0">
                <a:latin typeface="Didot"/>
                <a:cs typeface="Didot"/>
              </a:rPr>
              <a:t>Literature </a:t>
            </a:r>
            <a:endParaRPr lang="en-US" sz="1200" dirty="0" smtClean="0">
              <a:latin typeface="Didot"/>
              <a:cs typeface="Didot"/>
            </a:endParaRPr>
          </a:p>
          <a:p>
            <a:pPr>
              <a:buNone/>
            </a:pPr>
            <a:r>
              <a:rPr lang="en-US" sz="1200" i="1" dirty="0" smtClean="0">
                <a:latin typeface="Didot"/>
                <a:cs typeface="Didot"/>
              </a:rPr>
              <a:t>		Resource Center</a:t>
            </a:r>
            <a:r>
              <a:rPr lang="en-US" sz="1200" dirty="0" smtClean="0">
                <a:latin typeface="Didot"/>
                <a:cs typeface="Didot"/>
              </a:rPr>
              <a:t>. Web. 19 Dec. 2010.</a:t>
            </a:r>
          </a:p>
          <a:p>
            <a:r>
              <a:rPr lang="en-US" sz="1200" dirty="0" smtClean="0">
                <a:latin typeface="Didot"/>
                <a:cs typeface="Didot"/>
              </a:rPr>
              <a:t>Leone, Bruno, Stuart B. Miller, and David M. Haugen, eds. Fairy Tales. San Diego: </a:t>
            </a:r>
            <a:r>
              <a:rPr lang="en-US" sz="1200" dirty="0" err="1" smtClean="0">
                <a:latin typeface="Didot"/>
                <a:cs typeface="Didot"/>
              </a:rPr>
              <a:t>Greenhaven</a:t>
            </a:r>
          </a:p>
          <a:p>
            <a:pPr>
              <a:buNone/>
            </a:pPr>
            <a:r>
              <a:rPr lang="en-US" sz="1200" dirty="0" smtClean="0">
                <a:latin typeface="Didot"/>
                <a:cs typeface="Didot"/>
              </a:rPr>
              <a:t>		Press Inc., 2001. Print.</a:t>
            </a:r>
          </a:p>
          <a:p>
            <a:r>
              <a:rPr lang="en-US" sz="1200" dirty="0" smtClean="0">
                <a:latin typeface="Didot"/>
                <a:cs typeface="Didot"/>
              </a:rPr>
              <a:t>Orenstein, Catherine. </a:t>
            </a:r>
            <a:r>
              <a:rPr lang="en-US" sz="1200" i="1" dirty="0" smtClean="0">
                <a:latin typeface="Didot"/>
                <a:cs typeface="Didot"/>
              </a:rPr>
              <a:t>Little Red Riding Hood Uncloaked: Sex, Morality, and the Evolution of a </a:t>
            </a:r>
            <a:endParaRPr lang="en-US" sz="1200" dirty="0" smtClean="0">
              <a:latin typeface="Didot"/>
              <a:cs typeface="Didot"/>
            </a:endParaRPr>
          </a:p>
          <a:p>
            <a:pPr>
              <a:buNone/>
            </a:pPr>
            <a:r>
              <a:rPr lang="en-US" sz="1200" i="1" dirty="0" smtClean="0">
                <a:latin typeface="Didot"/>
                <a:cs typeface="Didot"/>
              </a:rPr>
              <a:t>		Fairy Tale.</a:t>
            </a:r>
            <a:r>
              <a:rPr lang="en-US" sz="1200" dirty="0" smtClean="0">
                <a:latin typeface="Didot"/>
                <a:cs typeface="Didot"/>
              </a:rPr>
              <a:t> New York: Basic, 2002. </a:t>
            </a:r>
            <a:r>
              <a:rPr lang="en-US" sz="1200" i="1" dirty="0" smtClean="0">
                <a:latin typeface="Didot"/>
                <a:cs typeface="Didot"/>
              </a:rPr>
              <a:t>Google Book Search. </a:t>
            </a:r>
            <a:r>
              <a:rPr lang="en-US" sz="1200" dirty="0" smtClean="0">
                <a:latin typeface="Didot"/>
                <a:cs typeface="Didot"/>
              </a:rPr>
              <a:t>Web. 15 Dec. 2010</a:t>
            </a:r>
          </a:p>
          <a:p>
            <a:pPr>
              <a:buNone/>
            </a:pPr>
            <a:r>
              <a:rPr lang="en-US" sz="1200" dirty="0" smtClean="0">
                <a:latin typeface="Didot"/>
                <a:cs typeface="Didot"/>
              </a:rPr>
              <a:t>&lt;http://</a:t>
            </a:r>
            <a:r>
              <a:rPr lang="en-US" sz="1200" dirty="0" err="1" smtClean="0">
                <a:latin typeface="Didot"/>
                <a:cs typeface="Didot"/>
              </a:rPr>
              <a:t>www.google.com</a:t>
            </a:r>
            <a:r>
              <a:rPr lang="en-US" sz="1200" dirty="0" smtClean="0">
                <a:latin typeface="Didot"/>
                <a:cs typeface="Didot"/>
              </a:rPr>
              <a:t>&gt;.</a:t>
            </a:r>
            <a:endParaRPr lang="en-US" sz="1200" dirty="0" smtClean="0"/>
          </a:p>
          <a:p>
            <a:r>
              <a:rPr lang="en-US" sz="1200" dirty="0" smtClean="0">
                <a:latin typeface="Didot"/>
                <a:cs typeface="Didot"/>
              </a:rPr>
              <a:t>Wolf, Joan. </a:t>
            </a:r>
            <a:r>
              <a:rPr lang="en-US" sz="1200" i="1" dirty="0" smtClean="0">
                <a:latin typeface="Didot"/>
                <a:cs typeface="Didot"/>
              </a:rPr>
              <a:t>The Beanstalk and Beyond: Developing Critical Thinking through Fairy Tales.</a:t>
            </a:r>
          </a:p>
          <a:p>
            <a:pPr>
              <a:buNone/>
            </a:pPr>
            <a:r>
              <a:rPr lang="en-US" sz="1200" dirty="0" smtClean="0">
                <a:latin typeface="Didot"/>
                <a:cs typeface="Didot"/>
              </a:rPr>
              <a:t>		Englewood, Colo.: Teacher Ideas Press, 1997. </a:t>
            </a:r>
            <a:r>
              <a:rPr lang="en-US" sz="1200" i="1" dirty="0" smtClean="0">
                <a:latin typeface="Didot"/>
                <a:cs typeface="Didot"/>
              </a:rPr>
              <a:t>Google Book Search</a:t>
            </a:r>
            <a:r>
              <a:rPr lang="en-US" sz="1200" dirty="0" smtClean="0">
                <a:latin typeface="Didot"/>
                <a:cs typeface="Didot"/>
              </a:rPr>
              <a:t>. Web. 19 Dec. 2010. </a:t>
            </a:r>
          </a:p>
          <a:p>
            <a:pPr>
              <a:buNone/>
            </a:pPr>
            <a:r>
              <a:rPr lang="en-US" sz="1200" dirty="0" smtClean="0">
                <a:latin typeface="Didot"/>
                <a:cs typeface="Didot"/>
              </a:rPr>
              <a:t>             	&lt;http://</a:t>
            </a:r>
            <a:r>
              <a:rPr lang="en-US" sz="1200" dirty="0" err="1" smtClean="0">
                <a:latin typeface="Didot"/>
                <a:cs typeface="Didot"/>
              </a:rPr>
              <a:t>www.google.com</a:t>
            </a:r>
            <a:r>
              <a:rPr lang="en-US" sz="1200" dirty="0" smtClean="0">
                <a:latin typeface="Didot"/>
                <a:cs typeface="Didot"/>
              </a:rPr>
              <a:t>&gt;.</a:t>
            </a:r>
            <a:r>
              <a:rPr lang="en-US" sz="1200" dirty="0" smtClean="0"/>
              <a:t> </a:t>
            </a:r>
          </a:p>
          <a:p>
            <a:r>
              <a:rPr lang="en-US" sz="1297" dirty="0" err="1" smtClean="0">
                <a:latin typeface="Didot"/>
                <a:cs typeface="Didot"/>
              </a:rPr>
              <a:t>Yolen</a:t>
            </a:r>
            <a:r>
              <a:rPr lang="en-US" sz="1297" dirty="0" smtClean="0">
                <a:latin typeface="Didot"/>
                <a:cs typeface="Didot"/>
              </a:rPr>
              <a:t>, Jane. "Touch Magic." Children's Literature in Education: </a:t>
            </a:r>
            <a:r>
              <a:rPr lang="en-US" sz="1297" dirty="0" err="1" smtClean="0">
                <a:latin typeface="Didot"/>
                <a:cs typeface="Didot"/>
              </a:rPr>
              <a:t>Kluwer</a:t>
            </a:r>
            <a:r>
              <a:rPr lang="en-US" sz="1297" dirty="0" smtClean="0">
                <a:latin typeface="Didot"/>
                <a:cs typeface="Didot"/>
              </a:rPr>
              <a:t> Academic Publishers, </a:t>
            </a:r>
          </a:p>
          <a:p>
            <a:pPr>
              <a:buNone/>
            </a:pPr>
            <a:r>
              <a:rPr lang="en-US" sz="1297" dirty="0" smtClean="0">
                <a:latin typeface="Didot"/>
                <a:cs typeface="Didot"/>
              </a:rPr>
              <a:t>		Excerpt from America's Cinderella: August House, 2000. JSTOR. Web. 23 Oct. 2010. </a:t>
            </a:r>
          </a:p>
          <a:p>
            <a:pPr>
              <a:buNone/>
            </a:pPr>
            <a:r>
              <a:rPr lang="en-US" sz="1297" dirty="0" smtClean="0">
                <a:latin typeface="Didot"/>
                <a:cs typeface="Didot"/>
              </a:rPr>
              <a:t>&lt;http://</a:t>
            </a:r>
            <a:r>
              <a:rPr lang="en-US" sz="1297" dirty="0" err="1" smtClean="0">
                <a:latin typeface="Didot"/>
                <a:cs typeface="Didot"/>
              </a:rPr>
              <a:t>www.jstor.com</a:t>
            </a:r>
            <a:r>
              <a:rPr lang="en-US" sz="1297" dirty="0" smtClean="0">
                <a:latin typeface="Didot"/>
                <a:cs typeface="Didot"/>
              </a:rPr>
              <a:t>&gt;.</a:t>
            </a:r>
            <a:r>
              <a:rPr lang="en-US" sz="1200" dirty="0" smtClean="0"/>
              <a:t> </a:t>
            </a:r>
          </a:p>
          <a:p>
            <a:r>
              <a:rPr lang="en-US" sz="1200" dirty="0" err="1" smtClean="0">
                <a:latin typeface="Didot"/>
                <a:cs typeface="Didot"/>
              </a:rPr>
              <a:t>Zipes</a:t>
            </a:r>
            <a:r>
              <a:rPr lang="en-US" sz="1200" dirty="0" smtClean="0">
                <a:latin typeface="Didot"/>
                <a:cs typeface="Didot"/>
              </a:rPr>
              <a:t>, Jack David, ed. </a:t>
            </a:r>
            <a:r>
              <a:rPr lang="en-US" sz="1200" i="1" dirty="0" smtClean="0">
                <a:latin typeface="Didot"/>
                <a:cs typeface="Didot"/>
              </a:rPr>
              <a:t>The Trials and Tribulations of Little Red Riding Hood</a:t>
            </a:r>
            <a:r>
              <a:rPr lang="en-US" sz="1200" dirty="0" smtClean="0">
                <a:latin typeface="Didot"/>
                <a:cs typeface="Didot"/>
              </a:rPr>
              <a:t>. 2nd ed. New York: </a:t>
            </a:r>
          </a:p>
          <a:p>
            <a:pPr>
              <a:buNone/>
            </a:pPr>
            <a:r>
              <a:rPr lang="en-US" sz="1200" dirty="0" err="1" smtClean="0">
                <a:latin typeface="Didot"/>
                <a:cs typeface="Didot"/>
              </a:rPr>
              <a:t>Routledge</a:t>
            </a:r>
            <a:r>
              <a:rPr lang="en-US" sz="1200" dirty="0" smtClean="0">
                <a:latin typeface="Didot"/>
                <a:cs typeface="Didot"/>
              </a:rPr>
              <a:t>, Inc., 1993. </a:t>
            </a:r>
            <a:r>
              <a:rPr lang="en-US" sz="1200" i="1" dirty="0" smtClean="0">
                <a:latin typeface="Didot"/>
                <a:cs typeface="Didot"/>
              </a:rPr>
              <a:t>Google Book Search</a:t>
            </a:r>
            <a:r>
              <a:rPr lang="en-US" sz="1200" dirty="0" smtClean="0">
                <a:latin typeface="Didot"/>
                <a:cs typeface="Didot"/>
              </a:rPr>
              <a:t>. Web. 17 Dec. 2010. </a:t>
            </a:r>
          </a:p>
          <a:p>
            <a:pPr>
              <a:buNone/>
            </a:pPr>
            <a:r>
              <a:rPr lang="en-US" sz="1200" dirty="0" smtClean="0">
                <a:latin typeface="Didot"/>
                <a:cs typeface="Didot"/>
              </a:rPr>
              <a:t>&lt;</a:t>
            </a:r>
            <a:r>
              <a:rPr lang="en-US" sz="1200" dirty="0" smtClean="0">
                <a:latin typeface="Didot"/>
                <a:cs typeface="Didot"/>
                <a:hlinkClick r:id="rId2"/>
              </a:rPr>
              <a:t>http://www.google.com</a:t>
            </a:r>
            <a:r>
              <a:rPr lang="en-US" sz="1200" dirty="0" smtClean="0">
                <a:latin typeface="Didot"/>
                <a:cs typeface="Didot"/>
              </a:rPr>
              <a:t>&gt;.</a:t>
            </a:r>
          </a:p>
          <a:p>
            <a:pPr>
              <a:buNone/>
            </a:pPr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en sem p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914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38400" y="2286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latin typeface="dinstik"/>
                <a:cs typeface="dinstik"/>
              </a:rPr>
              <a:t>Why</a:t>
            </a:r>
            <a:endParaRPr lang="en-US" sz="4800" dirty="0">
              <a:solidFill>
                <a:schemeClr val="accent2">
                  <a:lumMod val="75000"/>
                </a:schemeClr>
              </a:solidFill>
              <a:latin typeface="Edwardian Script ITC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62400" y="6858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dinstik"/>
                <a:cs typeface="dinstik"/>
              </a:rPr>
              <a:t>We</a:t>
            </a:r>
            <a:endParaRPr lang="en-US" sz="4800" dirty="0">
              <a:latin typeface="dinstik"/>
              <a:cs typeface="dinsti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0" y="12954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dinstik"/>
                <a:cs typeface="dinstik"/>
              </a:rPr>
              <a:t>Need</a:t>
            </a:r>
            <a:endParaRPr lang="en-US" sz="4800" dirty="0">
              <a:latin typeface="dinstik"/>
              <a:cs typeface="dinsti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0" y="16002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dinstik"/>
                <a:cs typeface="dinstik"/>
              </a:rPr>
              <a:t>Them</a:t>
            </a:r>
            <a:endParaRPr lang="en-US" sz="4800" dirty="0">
              <a:latin typeface="dinstik"/>
              <a:cs typeface="dinsti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lum contrast="-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" y="152400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/>
                <a:cs typeface="Arial Black"/>
              </a:rPr>
              <a:t>THE </a:t>
            </a:r>
            <a:r>
              <a:rPr lang="en-US" sz="3600" dirty="0" smtClean="0">
                <a:solidFill>
                  <a:srgbClr val="FF0000"/>
                </a:solidFill>
                <a:latin typeface="Arial Black"/>
                <a:cs typeface="Arial Black"/>
              </a:rPr>
              <a:t>VICE</a:t>
            </a:r>
            <a:r>
              <a:rPr lang="en-US" sz="3600" dirty="0" smtClean="0">
                <a:latin typeface="Arial Black"/>
                <a:cs typeface="Arial Black"/>
              </a:rPr>
              <a:t> AND </a:t>
            </a:r>
            <a:r>
              <a:rPr lang="en-US" sz="3600" dirty="0" smtClean="0">
                <a:solidFill>
                  <a:srgbClr val="FFFFFF"/>
                </a:solidFill>
                <a:latin typeface="Arial Black"/>
                <a:cs typeface="Arial Black"/>
              </a:rPr>
              <a:t>VIRTUES</a:t>
            </a:r>
            <a:r>
              <a:rPr lang="en-US" sz="3600" dirty="0" smtClean="0">
                <a:latin typeface="Arial Black"/>
                <a:cs typeface="Arial Black"/>
              </a:rPr>
              <a:t> OF CHILDHOOD</a:t>
            </a:r>
            <a:endParaRPr lang="en-US" sz="3600" dirty="0">
              <a:latin typeface="Arial Black"/>
              <a:cs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ol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76400" y="4572000"/>
            <a:ext cx="579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Impact" pitchFamily="34" charset="0"/>
              </a:rPr>
              <a:t>THE </a:t>
            </a:r>
            <a:r>
              <a:rPr lang="en-US" sz="4400" b="1" dirty="0" smtClean="0">
                <a:solidFill>
                  <a:srgbClr val="FF0000"/>
                </a:solidFill>
                <a:latin typeface="Impact" pitchFamily="34" charset="0"/>
              </a:rPr>
              <a:t>POWER</a:t>
            </a:r>
            <a:r>
              <a:rPr lang="en-US" sz="4400" b="1" dirty="0" smtClean="0">
                <a:latin typeface="Impact" pitchFamily="34" charset="0"/>
              </a:rPr>
              <a:t> OF THE WOLF</a:t>
            </a:r>
            <a:endParaRPr lang="en-US" sz="4400" b="1" dirty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56884253_d8937da06d_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2819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20720935">
            <a:off x="176798" y="2066750"/>
            <a:ext cx="91716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Stencil" pitchFamily="82" charset="0"/>
              </a:rPr>
              <a:t>Bonds of Identity</a:t>
            </a:r>
            <a:endParaRPr lang="en-US" sz="7200" b="1" dirty="0">
              <a:solidFill>
                <a:schemeClr val="bg1"/>
              </a:solidFill>
              <a:latin typeface="Stencil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4876800"/>
            <a:ext cx="731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Arial Black" pitchFamily="34" charset="0"/>
              </a:rPr>
              <a:t> “NEVER SAYS </a:t>
            </a:r>
            <a:r>
              <a:rPr lang="en-US" sz="4400" dirty="0" smtClean="0">
                <a:solidFill>
                  <a:schemeClr val="accent2"/>
                </a:solidFill>
                <a:latin typeface="Arial Black" pitchFamily="34" charset="0"/>
                <a:hlinkClick r:id="rId2"/>
              </a:rPr>
              <a:t>NO</a:t>
            </a:r>
            <a:r>
              <a:rPr lang="en-US" sz="4400" dirty="0" smtClean="0">
                <a:solidFill>
                  <a:schemeClr val="bg1"/>
                </a:solidFill>
                <a:latin typeface="Arial Black" pitchFamily="34" charset="0"/>
              </a:rPr>
              <a:t>”</a:t>
            </a:r>
            <a:endParaRPr lang="en-US" sz="4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" name="Picture 4" descr="Picture 3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533400"/>
            <a:ext cx="5955555" cy="44190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421657130_f47b71897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00" y="838200"/>
            <a:ext cx="8026400" cy="601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3980451175_a8ae9feaf1_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37064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91200" y="44958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/>
                <a:cs typeface="Arial Black"/>
              </a:rPr>
              <a:t>MATURITY OF A BOY</a:t>
            </a:r>
            <a:endParaRPr lang="en-US" sz="3600" dirty="0">
              <a:latin typeface="Arial Black"/>
              <a:cs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906683833_4966bfa5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525"/>
            <a:ext cx="10353052" cy="68675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2133600"/>
            <a:ext cx="411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 Black"/>
                <a:cs typeface="Arial Black"/>
              </a:rPr>
              <a:t>THE NEED FOR MAGIC</a:t>
            </a:r>
            <a:endParaRPr lang="en-US" sz="3600" dirty="0">
              <a:latin typeface="Arial Black"/>
              <a:cs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21190</TotalTime>
  <Words>306</Words>
  <Application>Microsoft Office PowerPoint</Application>
  <PresentationFormat>On-screen Show (4:3)</PresentationFormat>
  <Paragraphs>75</Paragraphs>
  <Slides>18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Acknowledgements</vt:lpstr>
      <vt:lpstr>Works Cited</vt:lpstr>
      <vt:lpstr>Slide 18</vt:lpstr>
    </vt:vector>
  </TitlesOfParts>
  <Company>School District of Springfield Township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0002322hss</dc:creator>
  <cp:lastModifiedBy>0002322hss</cp:lastModifiedBy>
  <cp:revision>14</cp:revision>
  <dcterms:created xsi:type="dcterms:W3CDTF">2011-01-20T11:54:20Z</dcterms:created>
  <dcterms:modified xsi:type="dcterms:W3CDTF">2011-01-24T17:25:15Z</dcterms:modified>
</cp:coreProperties>
</file>